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5"/>
  </p:notesMasterIdLst>
  <p:sldIdLst>
    <p:sldId id="256" r:id="rId2"/>
    <p:sldId id="356" r:id="rId3"/>
    <p:sldId id="263" r:id="rId4"/>
    <p:sldId id="261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358" r:id="rId21"/>
    <p:sldId id="359" r:id="rId22"/>
    <p:sldId id="279" r:id="rId23"/>
    <p:sldId id="280" r:id="rId24"/>
    <p:sldId id="360" r:id="rId25"/>
    <p:sldId id="362" r:id="rId26"/>
    <p:sldId id="361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2" r:id="rId36"/>
    <p:sldId id="293" r:id="rId37"/>
    <p:sldId id="296" r:id="rId38"/>
    <p:sldId id="297" r:id="rId39"/>
    <p:sldId id="373" r:id="rId40"/>
    <p:sldId id="299" r:id="rId41"/>
    <p:sldId id="301" r:id="rId42"/>
    <p:sldId id="303" r:id="rId43"/>
    <p:sldId id="304" r:id="rId44"/>
    <p:sldId id="305" r:id="rId45"/>
    <p:sldId id="307" r:id="rId46"/>
    <p:sldId id="365" r:id="rId47"/>
    <p:sldId id="357" r:id="rId48"/>
    <p:sldId id="353" r:id="rId49"/>
    <p:sldId id="352" r:id="rId50"/>
    <p:sldId id="369" r:id="rId51"/>
    <p:sldId id="366" r:id="rId52"/>
    <p:sldId id="310" r:id="rId53"/>
    <p:sldId id="312" r:id="rId54"/>
    <p:sldId id="313" r:id="rId55"/>
    <p:sldId id="311" r:id="rId56"/>
    <p:sldId id="315" r:id="rId57"/>
    <p:sldId id="316" r:id="rId58"/>
    <p:sldId id="335" r:id="rId59"/>
    <p:sldId id="321" r:id="rId60"/>
    <p:sldId id="368" r:id="rId61"/>
    <p:sldId id="319" r:id="rId62"/>
    <p:sldId id="320" r:id="rId63"/>
    <p:sldId id="322" r:id="rId64"/>
    <p:sldId id="323" r:id="rId65"/>
    <p:sldId id="324" r:id="rId66"/>
    <p:sldId id="325" r:id="rId67"/>
    <p:sldId id="328" r:id="rId68"/>
    <p:sldId id="329" r:id="rId69"/>
    <p:sldId id="330" r:id="rId70"/>
    <p:sldId id="331" r:id="rId71"/>
    <p:sldId id="332" r:id="rId72"/>
    <p:sldId id="333" r:id="rId73"/>
    <p:sldId id="355" r:id="rId74"/>
    <p:sldId id="336" r:id="rId75"/>
    <p:sldId id="370" r:id="rId76"/>
    <p:sldId id="334" r:id="rId77"/>
    <p:sldId id="371" r:id="rId78"/>
    <p:sldId id="337" r:id="rId79"/>
    <p:sldId id="339" r:id="rId80"/>
    <p:sldId id="340" r:id="rId81"/>
    <p:sldId id="341" r:id="rId82"/>
    <p:sldId id="372" r:id="rId83"/>
    <p:sldId id="342" r:id="rId84"/>
    <p:sldId id="343" r:id="rId85"/>
    <p:sldId id="349" r:id="rId86"/>
    <p:sldId id="345" r:id="rId87"/>
    <p:sldId id="346" r:id="rId88"/>
    <p:sldId id="347" r:id="rId89"/>
    <p:sldId id="348" r:id="rId90"/>
    <p:sldId id="350" r:id="rId91"/>
    <p:sldId id="351" r:id="rId92"/>
    <p:sldId id="363" r:id="rId93"/>
    <p:sldId id="364" r:id="rId9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6" autoAdjust="0"/>
    <p:restoredTop sz="88262" autoAdjust="0"/>
  </p:normalViewPr>
  <p:slideViewPr>
    <p:cSldViewPr>
      <p:cViewPr>
        <p:scale>
          <a:sx n="87" d="100"/>
          <a:sy n="87" d="100"/>
        </p:scale>
        <p:origin x="-14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36.11738" units="1/cm"/>
          <inkml:channelProperty channel="Y" name="resolution" value="36.14458" units="1/cm"/>
        </inkml:channelProperties>
      </inkml:inkSource>
      <inkml:timestamp xml:id="ts0" timeString="2021-09-17T10:03:56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18902 12700,'-22'0,"1"0,0 0,0 21,0-21,-22 43,22-22,21 0,-21 0,21 0,0 0,0 1,0-1,21-21,22 42,-22-42,0 0,0 0,0 0,0 0,1 0,-1 0,0 0,21 0,1 0,-1 0,-21 0,-21-21,0 0,21 0,-21-1,0 1,0 0,0 0,0-21,0 20,0 1,-21 21,0 0,0 0,0 0,-1 0,1 0,0 0,0 0,0 0,0 0,-1 0,1 0</inkml:trace>
  <inkml:trace contextRef="#ctx0" brushRef="#br0" timeOffset="752.1032">18838 12891,'0'21,"0"0,-63 21,41-21,-62 64,41-85,22 21,0 0,-42 22,20-22,22 0,0 0,0 0,0-21,21 22,-22-22,1 21,0 21,0-42</inkml:trace>
  <inkml:trace contextRef="#ctx0" brushRef="#br0" timeOffset="1912.1637">18923 12827,'63'0,"-42"21,22 0,20 43,-42-64,43 0,-22 21,1-21,-1 42,-21-42,21 0,-20 0,41 22,-42-1,22-21,-1 0,0 0,43 0,-22 0,22 21,-21-21,-22 0,21 0,-41 0,41 0,1 0,-1 21,-21-21,22 21,-1-21,1 0,-1 0,86 21,-65-21,-20 0,20 0,-62 0,41 22,-21-1,-20-21,-1 0,0 0,0 0,0 0,22 21,-1 21,0-21,1 22,-1-22,-21 0,21-21</inkml:trace>
  <inkml:trace contextRef="#ctx0" brushRef="#br0" timeOffset="3711.5639">19007 12891,'-21'0,"-21"21,-22-21,-41 0,-1 0,-21 0,-43 0,86 0,-1 0,0 0,22 0,21 0,-1 0,22 0,-42 0,20 0,1 0,-43 0,22 0,-1 0,-20 0,41 0,-41 0,20 0,1 0,-1 0,43 0,-21 0,-1 0,1 0,0 0,-43 0,0 0,1 0,-22 0,21-21,43 21,-22 0,43-22,0 22,0 0,0 0,-22 0,22-21,0 21,-21 0,-22-21,22 0,-22 21,-42-42,43 20,42 22,-22-21,1 21,-21-42,41 21,-20 0,21-1,0 22,0-21,-43 0,43 21,-21 0,20-21,1 0,0 21,-21-43,-1 43,-20-21,21 0,-1 0,22 21,0-21,0 21,0 0,21-21,-22-1,-20 1,42 0,-21 21,0-21,-22 21,22 0</inkml:trace>
  <inkml:trace contextRef="#ctx0" brushRef="#br0" timeOffset="13936.3817">9906 10456,'0'22,"-43"-22,22 0,0 21,0 0,0-21,-22 0,22 0,-21 0,-22 0,22 0,-21 0,20 0,1-21,-22 0,43 21,-21 0,21 0,-22 0,22 0,-21 0,21 0,-22 21,1 0,-21-21,20 21,22-21,-21 0,21 0,21 21,-22-21,22 21,-42-21,42 22,-63 20,41-21,22 21,0 1,0-1,0 22,0-43,0 0,0 0,0 21,0 1,22 20,-1-42,-21 22,42-1,-21-21,-21 0,21 1,22 62,-22-63,-21 1,21-22,0 21,0 21,1-21,-1 0,0-21,0 43,64 20,-43-42,0 1,1-1,-22-21,0 0,0 21,43-21,20 0,1 0,-21 0,-1 0,-21 21,22-21,-22 0,-21 0,1 0,20 0,21 0,22 0,0 0,63 0,-63 0,-22 0,1 0,-43 0,0-21,0 0,-21 0,21-22,0 1,-21 21,0-43,0 22,0 0,0-1,0 22,0-21,0 21,0-22,0 22,0 0,0 0,0 0,0-22,0 22,-21 0,0 0,21 0,-21-1,-21-41,20 63,1-42,-21 20,42 1,-42-21,-43-22,64 22,0 21,-22-43,43 43,-21 0,-21 0,21-21,-1 20,22 1,-42 21,42-21,-21 0,0 21,0 0,-1 0,1 0,0 21,0 0,21 0,-21 1,0-1,-1-21,22 21,-21-21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</inkml:traceFormat>
        <inkml:channelProperties>
          <inkml:channelProperty channel="X" name="resolution" value="36.11738" units="1/cm"/>
          <inkml:channelProperty channel="Y" name="resolution" value="36.14458" units="1/cm"/>
        </inkml:channelProperties>
      </inkml:inkSource>
      <inkml:timestamp xml:id="ts0" timeString="2021-09-17T10:29:39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9906 5842,'-43'21,"43"0,-21-21,21 43,-21-43,21 42,0-21,-21 0,-21 22,42-22,0 0,-22 21,1 1,21-1,0-21,-21 0,21 22,0-1,0-21,0 22,0-22,0 21,0-21,0 0,42-21,-20 0,-1 0,21-21,-21 0,-21 0,0 0,43 0,-43-22,21 22,-21 0,0 0,21 0,-21-1,0-20,0 21,0 0,0 0,0-1,0 1,0 0,0 0,-21 0,0 0,-1-1,1 22,0 0,0 0,0 0,0 0,-1 0,1 0</inkml:trace>
  <inkml:trace contextRef="#ctx0" brushRef="#br0" timeOffset="423.3594">10287 6350</inkml:trace>
  <inkml:trace contextRef="#ctx0" brushRef="#br0" timeOffset="2967.9104">10477 6075,'21'21,"22"-21,41 64,-41-43,-1-21,0 21,1-21,-43 21,-21-21,-22 0,22-21,-21 0,21 21,-1 0,1-21,0 21,0 0,-21-22,-1 22,1-21,42 0,-21 21,0 0,-1 0,1-21,0 21,21 42,0 1,0-1,0-21,0 0,0 22,0-22,0 21,0-21,0 22,0-22,42-21,-20 0,-22-21,21-1,0 1,0 0,-21 0,21 0,0 0,1-1,20 22,-42-21,21 21,0-21,0 21,1 0,-1 0,0 0,0 42,-21 1,21-22,-21 42,0 1,0-1,0-20,0-1,0-21,0 43,0-43,0 0,0 0,-21-21,-42 0,41 0,-41-21,-1 0,43 21,0-21,0 21,0-21</inkml:trace>
  <inkml:trace contextRef="#ctx0" brushRef="#br0" timeOffset="3639.3441">10181 6350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B566B-F720-4450-AD70-D7CAD5912FD1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8359F-38AA-494F-86A2-CA420684D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58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C8359F-38AA-494F-86A2-CA420684DE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83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3F146DFB-9BAD-4566-923D-8ABC3FBEA1CE}" type="datetime1">
              <a:rPr lang="en-US" smtClean="0"/>
              <a:t>2/7/2024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93FA2-7C65-41E3-A064-63DA51F908A9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4C5A4D8-EB7B-4B3A-80CE-2D212AA5DB2B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550F3-7EE0-416A-BE93-59E2DDEE24D2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5BC8-1565-4C44-A928-9ED2D66BE850}" type="datetime1">
              <a:rPr lang="en-US" smtClean="0"/>
              <a:t>2/7/2024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ED3CD82-9827-4153-B1E1-CA76BBF0AE61}" type="datetime1">
              <a:rPr lang="en-US" smtClean="0"/>
              <a:t>2/7/2024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3FE3A7-A1F7-4279-8019-F7F795F19DC7}" type="datetime1">
              <a:rPr lang="en-US" smtClean="0"/>
              <a:t>2/7/2024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64D5A-87CC-47C3-AEF8-2A7026A36F47}" type="datetime1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E236F-DE9F-4FFF-BB86-FB5762A5BDE0}" type="datetime1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1B672-212A-4A38-BAAF-663229880186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2D618AE1-AE3F-47E6-8EE2-618752479D26}" type="datetime1">
              <a:rPr lang="en-US" smtClean="0"/>
              <a:t>2/7/2024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4926E01-ED5D-4726-86AE-F1E11D56129C}" type="datetime1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7E85441-B57F-4BA8-BA5F-3A20902E18E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gombru.github.io/2018/05/23/cross_entropy_loss/" TargetMode="External"/><Relationship Id="rId2" Type="http://schemas.openxmlformats.org/officeDocument/2006/relationships/hyperlink" Target="https://deeplearningdemystified.com/article/fdl-3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8153400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Deep Feed Forward Neural Networks- </a:t>
            </a:r>
            <a:br>
              <a:rPr lang="en-US" dirty="0" smtClean="0"/>
            </a:br>
            <a:r>
              <a:rPr lang="en-US" dirty="0" smtClean="0"/>
              <a:t>A complete review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Umarani</a:t>
            </a:r>
            <a:r>
              <a:rPr lang="en-US" dirty="0" smtClean="0"/>
              <a:t> </a:t>
            </a:r>
            <a:r>
              <a:rPr lang="en-US" dirty="0" err="1" smtClean="0"/>
              <a:t>Jayaraman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85441-B57F-4BA8-BA5F-3A20902E18E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activation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purpose of activation functions </a:t>
            </a:r>
            <a:r>
              <a:rPr lang="en-US" b="1" dirty="0">
                <a:solidFill>
                  <a:srgbClr val="C00000"/>
                </a:solidFill>
              </a:rPr>
              <a:t>is to introduce non-linearity</a:t>
            </a:r>
            <a:r>
              <a:rPr lang="en-US" dirty="0"/>
              <a:t> into the network</a:t>
            </a:r>
          </a:p>
          <a:p>
            <a:r>
              <a:rPr lang="en-US" dirty="0" smtClean="0"/>
              <a:t>Linear activation functions produce linear decision boundary with minimal error</a:t>
            </a:r>
          </a:p>
          <a:p>
            <a:endParaRPr lang="en-US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3581400"/>
            <a:ext cx="3973437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activation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purpose of activation functions </a:t>
            </a:r>
            <a:r>
              <a:rPr lang="en-US" b="1" dirty="0">
                <a:solidFill>
                  <a:srgbClr val="C00000"/>
                </a:solidFill>
              </a:rPr>
              <a:t>is to introduce non-linearity</a:t>
            </a:r>
            <a:r>
              <a:rPr lang="en-US" dirty="0"/>
              <a:t> into the network</a:t>
            </a:r>
          </a:p>
          <a:p>
            <a:r>
              <a:rPr lang="en-US" dirty="0" smtClean="0"/>
              <a:t>Non-linearity allow us to approximate arbitrarily complex functions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22675"/>
            <a:ext cx="3362325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627437"/>
            <a:ext cx="340995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perceptron</a:t>
            </a:r>
            <a:r>
              <a:rPr lang="en-US" dirty="0" smtClean="0"/>
              <a:t>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6905" y="2133600"/>
            <a:ext cx="3757094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651" y="2057400"/>
            <a:ext cx="5264549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perceptron</a:t>
            </a:r>
            <a:r>
              <a:rPr lang="en-US" dirty="0" smtClean="0"/>
              <a:t>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9234" y="2514600"/>
            <a:ext cx="3634766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895600"/>
            <a:ext cx="4486594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perceptron</a:t>
            </a:r>
            <a:r>
              <a:rPr lang="en-US" dirty="0" smtClean="0"/>
              <a:t>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0"/>
            <a:ext cx="4691062" cy="319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981200"/>
            <a:ext cx="3626497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perceptron</a:t>
            </a:r>
            <a:r>
              <a:rPr lang="en-US" dirty="0" smtClean="0"/>
              <a:t>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91527" y="2514600"/>
            <a:ext cx="3252473" cy="310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819400"/>
            <a:ext cx="5267325" cy="2499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 smtClean="0"/>
              <a:t>Building Neural Networks with </a:t>
            </a:r>
            <a:r>
              <a:rPr lang="en-US" sz="4400" b="1" dirty="0" err="1" smtClean="0"/>
              <a:t>Perceptorns</a:t>
            </a:r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E85441-B57F-4BA8-BA5F-3A20902E18E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perceptron</a:t>
            </a:r>
            <a:r>
              <a:rPr lang="en-US" dirty="0" smtClean="0"/>
              <a:t> : Simplified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752600"/>
            <a:ext cx="5295900" cy="445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perceptron</a:t>
            </a:r>
            <a:r>
              <a:rPr lang="en-US" dirty="0" smtClean="0"/>
              <a:t> : Simplified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This is also called as </a:t>
            </a:r>
            <a:r>
              <a:rPr lang="en-US" dirty="0" smtClean="0">
                <a:solidFill>
                  <a:srgbClr val="C00000"/>
                </a:solidFill>
              </a:rPr>
              <a:t>Single Layer Single Output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9263" y="2252663"/>
            <a:ext cx="5705475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4933950"/>
            <a:ext cx="37338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Neural Network: Single Layer Multiple Output or </a:t>
            </a:r>
            <a:r>
              <a:rPr lang="en-US" dirty="0" smtClean="0">
                <a:solidFill>
                  <a:srgbClr val="C00000"/>
                </a:solidFill>
              </a:rPr>
              <a:t>Multi output Perceptron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Because all inputs are densely connected to all outputs </a:t>
            </a:r>
          </a:p>
          <a:p>
            <a:r>
              <a:rPr lang="en-US" dirty="0" smtClean="0"/>
              <a:t>These layers are called </a:t>
            </a:r>
            <a:r>
              <a:rPr lang="en-US" dirty="0" smtClean="0">
                <a:solidFill>
                  <a:srgbClr val="C00000"/>
                </a:solidFill>
              </a:rPr>
              <a:t>Dense</a:t>
            </a:r>
            <a:r>
              <a:rPr lang="en-US" dirty="0" smtClean="0"/>
              <a:t> layers or sometimes </a:t>
            </a:r>
            <a:r>
              <a:rPr lang="en-US" dirty="0" smtClean="0">
                <a:solidFill>
                  <a:srgbClr val="C00000"/>
                </a:solidFill>
              </a:rPr>
              <a:t>fully connected </a:t>
            </a:r>
            <a:r>
              <a:rPr lang="en-US" dirty="0" smtClean="0"/>
              <a:t>layers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3545273"/>
            <a:ext cx="5410200" cy="316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70714" y="3130858"/>
            <a:ext cx="3729361" cy="1085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 smtClean="0"/>
              <a:t>Linear </a:t>
            </a:r>
            <a:r>
              <a:rPr lang="en-US" sz="3200" dirty="0" smtClean="0"/>
              <a:t>classifier </a:t>
            </a:r>
          </a:p>
          <a:p>
            <a:pPr lvl="1"/>
            <a:r>
              <a:rPr lang="en-US" dirty="0" smtClean="0"/>
              <a:t>perceptron</a:t>
            </a:r>
          </a:p>
          <a:p>
            <a:r>
              <a:rPr lang="en-US" sz="3200" dirty="0" smtClean="0"/>
              <a:t>Non-linear classifiers</a:t>
            </a:r>
          </a:p>
          <a:p>
            <a:pPr lvl="1"/>
            <a:r>
              <a:rPr lang="en-US" dirty="0" smtClean="0"/>
              <a:t>MLP, Neural Networks</a:t>
            </a:r>
          </a:p>
          <a:p>
            <a:r>
              <a:rPr lang="en-US" sz="3200" dirty="0" smtClean="0"/>
              <a:t>Optimization Techniques</a:t>
            </a:r>
          </a:p>
          <a:p>
            <a:pPr lvl="1"/>
            <a:r>
              <a:rPr lang="en-US" dirty="0" smtClean="0"/>
              <a:t>Loss Optimization – Gradient Descent</a:t>
            </a:r>
            <a:endParaRPr lang="en-US" dirty="0"/>
          </a:p>
          <a:p>
            <a:pPr lvl="1"/>
            <a:r>
              <a:rPr lang="en-US" dirty="0"/>
              <a:t>Batch </a:t>
            </a:r>
            <a:r>
              <a:rPr lang="en-US" dirty="0" smtClean="0"/>
              <a:t>Optimization – Batch, Stochastic and Mini-Batch</a:t>
            </a:r>
            <a:endParaRPr lang="en-US" dirty="0"/>
          </a:p>
          <a:p>
            <a:pPr lvl="1"/>
            <a:r>
              <a:rPr lang="en-US" dirty="0" smtClean="0"/>
              <a:t>Overfitting – Dropout, Early Stopping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Dense layer from scratch in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059692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90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Network: Single Layer Multiple </a:t>
            </a:r>
            <a:r>
              <a:rPr lang="en-US" dirty="0" smtClean="0"/>
              <a:t>Output or </a:t>
            </a:r>
            <a:r>
              <a:rPr lang="en-US" dirty="0">
                <a:solidFill>
                  <a:srgbClr val="C00000"/>
                </a:solidFill>
              </a:rPr>
              <a:t>Multi output Perceptron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8451944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856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Neural Network: Multiple Layer Multiple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Multiple Layer Neural Networks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214354"/>
            <a:ext cx="5743575" cy="350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8725" y="5762625"/>
            <a:ext cx="692467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Layer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828800"/>
            <a:ext cx="5815013" cy="3452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25" y="5486400"/>
            <a:ext cx="517207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 Output Perceptron (Multiple Layer </a:t>
            </a:r>
            <a:r>
              <a:rPr lang="en-US" dirty="0" err="1" smtClean="0"/>
              <a:t>Perceptorn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7162800" cy="4435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13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905000"/>
            <a:ext cx="6774454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8363" y="5010150"/>
            <a:ext cx="48672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4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13" y="1724025"/>
            <a:ext cx="8560887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250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perceptron</a:t>
            </a:r>
            <a:endParaRPr lang="en-US" dirty="0" smtClean="0"/>
          </a:p>
          <a:p>
            <a:r>
              <a:rPr lang="en-US" dirty="0" smtClean="0"/>
              <a:t>Activation Functions</a:t>
            </a:r>
          </a:p>
          <a:p>
            <a:r>
              <a:rPr lang="en-US" dirty="0" smtClean="0"/>
              <a:t>Neural Networks </a:t>
            </a:r>
          </a:p>
          <a:p>
            <a:r>
              <a:rPr lang="en-US" dirty="0" smtClean="0"/>
              <a:t>Types of Neural Networks</a:t>
            </a:r>
          </a:p>
          <a:p>
            <a:r>
              <a:rPr lang="en-US" dirty="0" smtClean="0"/>
              <a:t>Deep Neural Networks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 smtClean="0"/>
              <a:t>Applying Neural Networks</a:t>
            </a:r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E85441-B57F-4BA8-BA5F-3A20902E18E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 smtClean="0"/>
              <a:t>How do expertise in the field of deep learning?</a:t>
            </a:r>
          </a:p>
          <a:p>
            <a:r>
              <a:rPr lang="en-US" sz="3600" dirty="0" smtClean="0"/>
              <a:t>Lets start with a simple two feature model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X</a:t>
            </a:r>
            <a:r>
              <a:rPr lang="en-US" sz="3600" baseline="-25000" dirty="0" smtClean="0">
                <a:solidFill>
                  <a:srgbClr val="C00000"/>
                </a:solidFill>
              </a:rPr>
              <a:t>1</a:t>
            </a:r>
            <a:r>
              <a:rPr lang="en-US" sz="3600" dirty="0" smtClean="0">
                <a:solidFill>
                  <a:srgbClr val="C00000"/>
                </a:solidFill>
              </a:rPr>
              <a:t>= Number of lectures you attend</a:t>
            </a:r>
          </a:p>
          <a:p>
            <a:r>
              <a:rPr lang="en-US" sz="3600" dirty="0" smtClean="0">
                <a:solidFill>
                  <a:srgbClr val="C00000"/>
                </a:solidFill>
              </a:rPr>
              <a:t>X</a:t>
            </a:r>
            <a:r>
              <a:rPr lang="en-US" sz="3600" baseline="-25000" dirty="0" smtClean="0">
                <a:solidFill>
                  <a:srgbClr val="C00000"/>
                </a:solidFill>
              </a:rPr>
              <a:t>2</a:t>
            </a:r>
            <a:r>
              <a:rPr lang="en-US" sz="3600" dirty="0" smtClean="0">
                <a:solidFill>
                  <a:srgbClr val="C00000"/>
                </a:solidFill>
              </a:rPr>
              <a:t>= Hours spent on each topics and the final project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Linear Classifier-The </a:t>
            </a:r>
            <a:r>
              <a:rPr lang="en-US" dirty="0" err="1" smtClean="0"/>
              <a:t>Perceptron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 smtClean="0"/>
              <a:t>The structural building block of deep learning</a:t>
            </a:r>
            <a:endParaRPr lang="en-US" sz="4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E85441-B57F-4BA8-BA5F-3A20902E18E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 smtClean="0"/>
              <a:t>How do expertise in the field of deep learning?</a:t>
            </a:r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709862"/>
            <a:ext cx="5804597" cy="38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 smtClean="0"/>
              <a:t>How do expertise in the field of deep learning?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743200"/>
            <a:ext cx="5448300" cy="389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 smtClean="0"/>
              <a:t>How do expertise in the field of deep learning?</a:t>
            </a:r>
          </a:p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276600"/>
            <a:ext cx="8105775" cy="2261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 smtClean="0"/>
              <a:t>How do expertise in the field of deep learning?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2971800"/>
            <a:ext cx="8343900" cy="224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Quantifying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 smtClean="0"/>
              <a:t>The loss of our network measures the cost incurred from incorrect predictions (</a:t>
            </a:r>
            <a:r>
              <a:rPr lang="en-US" sz="3200" dirty="0" smtClean="0">
                <a:solidFill>
                  <a:srgbClr val="C00000"/>
                </a:solidFill>
              </a:rPr>
              <a:t>misclassified samples</a:t>
            </a:r>
            <a:r>
              <a:rPr lang="en-US" sz="3200" dirty="0" smtClean="0"/>
              <a:t>)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8175" y="3276600"/>
            <a:ext cx="8201025" cy="3230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C00000"/>
                </a:solidFill>
              </a:rPr>
              <a:t>empirical loss (mean loss) </a:t>
            </a:r>
            <a:r>
              <a:rPr lang="en-US" dirty="0" smtClean="0"/>
              <a:t>measures the total loss over our </a:t>
            </a:r>
            <a:r>
              <a:rPr lang="en-US" dirty="0" smtClean="0">
                <a:solidFill>
                  <a:srgbClr val="C00000"/>
                </a:solidFill>
              </a:rPr>
              <a:t>entire dataset</a:t>
            </a:r>
            <a:r>
              <a:rPr lang="en-US" dirty="0" smtClean="0"/>
              <a:t>. Let say there are </a:t>
            </a:r>
            <a:r>
              <a:rPr lang="en-US" i="1" dirty="0" smtClean="0"/>
              <a:t>n</a:t>
            </a:r>
            <a:r>
              <a:rPr lang="en-US" dirty="0" smtClean="0"/>
              <a:t> samples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6098" y="2987240"/>
            <a:ext cx="8553102" cy="326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i) Binary cross entropy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Cross entropy loss can be used with models that output a </a:t>
            </a:r>
            <a:r>
              <a:rPr lang="en-US" dirty="0" smtClean="0">
                <a:solidFill>
                  <a:srgbClr val="C00000"/>
                </a:solidFill>
              </a:rPr>
              <a:t>probability between 0 and 1</a:t>
            </a:r>
          </a:p>
          <a:p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819399"/>
            <a:ext cx="7949268" cy="3565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ii) Mean Squared Error Loss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Mean squared error loss can be used with </a:t>
            </a:r>
            <a:r>
              <a:rPr lang="en-US" dirty="0" smtClean="0">
                <a:solidFill>
                  <a:srgbClr val="C00000"/>
                </a:solidFill>
              </a:rPr>
              <a:t>regression models </a:t>
            </a:r>
            <a:r>
              <a:rPr lang="en-US" dirty="0" smtClean="0"/>
              <a:t>that output continuous real numbers</a:t>
            </a:r>
            <a:endParaRPr lang="en-US" dirty="0"/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994646"/>
            <a:ext cx="8072438" cy="3787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 smtClean="0"/>
              <a:t>Training Neural Networks</a:t>
            </a:r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E85441-B57F-4BA8-BA5F-3A20902E18ED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Neural Network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1562100"/>
            <a:ext cx="6772275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573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Perceptron</a:t>
            </a:r>
            <a:r>
              <a:rPr lang="en-US" dirty="0" smtClean="0"/>
              <a:t>: Forward Propagation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93906" y="1828800"/>
            <a:ext cx="362624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6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362199"/>
            <a:ext cx="4114800" cy="2543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goal is to find the weight that achieve the </a:t>
            </a:r>
            <a:r>
              <a:rPr lang="en-US" dirty="0" smtClean="0">
                <a:solidFill>
                  <a:srgbClr val="C00000"/>
                </a:solidFill>
              </a:rPr>
              <a:t>lowest error rate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933700"/>
            <a:ext cx="670560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goal is to find the weight that achieve the lowest error rate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0150" y="2847975"/>
            <a:ext cx="6743700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optimization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12775" y="1905000"/>
            <a:ext cx="8153400" cy="406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Randomly pick an initial weight (wo,w1)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362200"/>
            <a:ext cx="7572375" cy="3625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optimization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Compute gradient 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0" y="1524000"/>
            <a:ext cx="9334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392908"/>
            <a:ext cx="7829550" cy="3762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Take small step in opposite direction of gradient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7133" y="2462212"/>
            <a:ext cx="6867667" cy="325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Repeat until convergence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590800"/>
            <a:ext cx="6867525" cy="3222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5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gradient desc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33600"/>
            <a:ext cx="6357746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gradient descen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33" y="2286000"/>
            <a:ext cx="6244167" cy="359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48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Loss optimization for 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gradient descent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03" y="2819400"/>
            <a:ext cx="7147687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7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Perceptron</a:t>
            </a:r>
            <a:r>
              <a:rPr lang="en-US" dirty="0" smtClean="0"/>
              <a:t>: Forward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86000"/>
            <a:ext cx="5111503" cy="3581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2819400"/>
            <a:ext cx="3129524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Algorithm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6934200" cy="483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066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38300"/>
            <a:ext cx="8199957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893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2" y="228600"/>
            <a:ext cx="8766048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Computing Gradients (Step </a:t>
            </a:r>
            <a:r>
              <a:rPr lang="en-US" dirty="0" smtClean="0"/>
              <a:t>3): Back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How does a small change in one weight (w</a:t>
            </a:r>
            <a:r>
              <a:rPr lang="en-US" baseline="-25000" dirty="0" smtClean="0"/>
              <a:t>2</a:t>
            </a:r>
            <a:r>
              <a:rPr lang="en-US" dirty="0" smtClean="0"/>
              <a:t>) affect the final loss J(w)?</a:t>
            </a:r>
          </a:p>
          <a:p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276600"/>
            <a:ext cx="8567587" cy="2013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Gradients: Back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How does a small change in one weight (w</a:t>
            </a:r>
            <a:r>
              <a:rPr lang="en-US" baseline="-25000" dirty="0" smtClean="0"/>
              <a:t>2</a:t>
            </a:r>
            <a:r>
              <a:rPr lang="en-US" dirty="0" smtClean="0"/>
              <a:t>) affect the final loss J(w)?</a:t>
            </a:r>
          </a:p>
          <a:p>
            <a:r>
              <a:rPr lang="en-US" dirty="0" smtClean="0"/>
              <a:t>Lets use chain rule</a:t>
            </a:r>
          </a:p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2509" y="3486150"/>
            <a:ext cx="8532891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Gradients: Back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How does a small change in one weight (w</a:t>
            </a:r>
            <a:r>
              <a:rPr lang="en-US" baseline="-25000" dirty="0" smtClean="0"/>
              <a:t>2</a:t>
            </a:r>
            <a:r>
              <a:rPr lang="en-US" dirty="0" smtClean="0"/>
              <a:t>) affect the final loss J(w)?</a:t>
            </a:r>
          </a:p>
          <a:p>
            <a:r>
              <a:rPr lang="en-US" dirty="0" smtClean="0"/>
              <a:t>Lets use chain rule</a:t>
            </a:r>
          </a:p>
          <a:p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352800"/>
            <a:ext cx="7724775" cy="2674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85048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Computing Gradients: Back propagation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503" y="2286000"/>
            <a:ext cx="8711897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922086"/>
            <a:ext cx="8343900" cy="294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Gradients: Back propagation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Repeat this for every weight in the network using gradients from last layers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922086"/>
            <a:ext cx="8343900" cy="294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Gradients: Back propagation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238999" cy="2362200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Loss Optimization</a:t>
            </a:r>
          </a:p>
          <a:p>
            <a:r>
              <a:rPr lang="en-US" sz="4400" dirty="0" smtClean="0"/>
              <a:t>Batch Optimization</a:t>
            </a:r>
          </a:p>
          <a:p>
            <a:r>
              <a:rPr lang="en-US" sz="4400" dirty="0" err="1" smtClean="0"/>
              <a:t>Overfitting</a:t>
            </a:r>
            <a:endParaRPr lang="en-US" sz="4400" dirty="0" smtClean="0"/>
          </a:p>
          <a:p>
            <a:endParaRPr lang="en-US" sz="44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Neural Networks in Practice</a:t>
            </a:r>
            <a:endParaRPr lang="en-US" sz="5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E85441-B57F-4BA8-BA5F-3A20902E18ED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Neural Networks is Difficult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Visualizing the loss </a:t>
            </a:r>
            <a:r>
              <a:rPr lang="en-US" b="1" dirty="0" smtClean="0">
                <a:solidFill>
                  <a:srgbClr val="C00000"/>
                </a:solidFill>
              </a:rPr>
              <a:t>landscape</a:t>
            </a:r>
            <a:r>
              <a:rPr lang="en-US" dirty="0" smtClean="0"/>
              <a:t> of neural net, Dec 2017</a:t>
            </a:r>
          </a:p>
          <a:p>
            <a:r>
              <a:rPr lang="en-US" dirty="0" smtClean="0"/>
              <a:t>Loss functions can be difficult to optimize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3124200"/>
            <a:ext cx="7289067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Perceptron</a:t>
            </a:r>
            <a:r>
              <a:rPr lang="en-US" dirty="0" smtClean="0"/>
              <a:t>: Forward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5424" y="2743200"/>
            <a:ext cx="3305176" cy="239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905000"/>
            <a:ext cx="4800599" cy="3441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Loss Optimization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loss is extremely non convex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743200"/>
            <a:ext cx="8013032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43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Loss function is optimized through gradient descent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3219450"/>
            <a:ext cx="501015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How can we set </a:t>
            </a:r>
            <a:r>
              <a:rPr lang="en-US" dirty="0" smtClean="0">
                <a:solidFill>
                  <a:srgbClr val="C00000"/>
                </a:solidFill>
              </a:rPr>
              <a:t>the learning rate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8338" y="2852738"/>
            <a:ext cx="52673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Small learning rate converges slowly and gets stuck in false local minima</a:t>
            </a:r>
          </a:p>
          <a:p>
            <a:r>
              <a:rPr lang="en-US" dirty="0" smtClean="0"/>
              <a:t>Large learning rate overshoot, become unstable and diverge</a:t>
            </a:r>
          </a:p>
          <a:p>
            <a:r>
              <a:rPr lang="en-US" dirty="0" smtClean="0"/>
              <a:t>Stable learning rates converge smoothly and avoid  local minima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4417304"/>
            <a:ext cx="4156541" cy="198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optimization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How to deal with this?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Idea 1</a:t>
            </a:r>
            <a:r>
              <a:rPr lang="en-US" dirty="0" smtClean="0"/>
              <a:t>: Try lots of different learning rates and see what works “right”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Idea 2</a:t>
            </a:r>
            <a:r>
              <a:rPr lang="en-US" dirty="0" smtClean="0"/>
              <a:t>: Do something smarter ! Design an adaptive learning rate that “adapts” to the landscape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Learning Rates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Learning rates are no longer fixed</a:t>
            </a:r>
          </a:p>
          <a:p>
            <a:r>
              <a:rPr lang="en-US" dirty="0" smtClean="0"/>
              <a:t>Can be larger or smaller depending on</a:t>
            </a:r>
          </a:p>
          <a:p>
            <a:pPr lvl="1"/>
            <a:r>
              <a:rPr lang="en-US" dirty="0" smtClean="0"/>
              <a:t>How large gradient is</a:t>
            </a:r>
          </a:p>
          <a:p>
            <a:pPr lvl="1"/>
            <a:r>
              <a:rPr lang="en-US" dirty="0" smtClean="0"/>
              <a:t>How fast learning is happening</a:t>
            </a:r>
          </a:p>
          <a:p>
            <a:pPr lvl="1"/>
            <a:r>
              <a:rPr lang="en-US" dirty="0" smtClean="0"/>
              <a:t>Size of particular weight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Algorithm</a:t>
            </a:r>
          </a:p>
          <a:p>
            <a:r>
              <a:rPr lang="en-US" dirty="0" smtClean="0"/>
              <a:t>SGD</a:t>
            </a:r>
          </a:p>
          <a:p>
            <a:r>
              <a:rPr lang="en-US" dirty="0" smtClean="0"/>
              <a:t>Adam</a:t>
            </a:r>
          </a:p>
          <a:p>
            <a:r>
              <a:rPr lang="en-US" dirty="0" err="1" smtClean="0"/>
              <a:t>Adadelta</a:t>
            </a:r>
            <a:endParaRPr lang="en-US" dirty="0" smtClean="0"/>
          </a:p>
          <a:p>
            <a:r>
              <a:rPr lang="en-US" dirty="0" err="1" smtClean="0"/>
              <a:t>Adagrad</a:t>
            </a:r>
            <a:endParaRPr lang="en-US" dirty="0" smtClean="0"/>
          </a:p>
          <a:p>
            <a:r>
              <a:rPr lang="en-US" dirty="0" err="1" smtClean="0"/>
              <a:t>RMSProp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05275" y="1533526"/>
            <a:ext cx="3828643" cy="3419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238999" cy="23622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Loss Optimization</a:t>
            </a:r>
          </a:p>
          <a:p>
            <a:r>
              <a:rPr lang="en-US" sz="4400" dirty="0" smtClean="0">
                <a:solidFill>
                  <a:srgbClr val="C00000"/>
                </a:solidFill>
              </a:rPr>
              <a:t>Batch Optimization</a:t>
            </a:r>
          </a:p>
          <a:p>
            <a:r>
              <a:rPr lang="en-US" sz="4400" dirty="0" err="1" smtClean="0"/>
              <a:t>Overfitting</a:t>
            </a:r>
            <a:endParaRPr lang="en-US" sz="4400" dirty="0" smtClean="0"/>
          </a:p>
          <a:p>
            <a:endParaRPr lang="en-US" sz="44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Neural Networks in Practice</a:t>
            </a:r>
            <a:endParaRPr lang="en-US" sz="5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E85441-B57F-4BA8-BA5F-3A20902E18ED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12775" y="2296950"/>
            <a:ext cx="8153400" cy="3102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68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139200" y="3741480"/>
              <a:ext cx="4572360" cy="1059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9840" y="3732120"/>
                <a:ext cx="4591080" cy="1078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81200"/>
            <a:ext cx="8686800" cy="275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429000" y="4724400"/>
            <a:ext cx="3613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It  can be computationally intensive to compute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Perceptron</a:t>
            </a:r>
            <a:r>
              <a:rPr lang="en-US" dirty="0" smtClean="0"/>
              <a:t>: Forward 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1600200"/>
            <a:ext cx="415401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286000"/>
            <a:ext cx="4267200" cy="2908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81200"/>
            <a:ext cx="8639175" cy="3219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352800" y="518160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Easy to compute but very noisy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81200"/>
            <a:ext cx="8686800" cy="3272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733800" y="5334000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Fast to compute and a much better estimate of the true gradient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Mini-batches while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More accurate estimation of gradient</a:t>
            </a:r>
          </a:p>
          <a:p>
            <a:r>
              <a:rPr lang="en-US" dirty="0" smtClean="0"/>
              <a:t>Smoother convergence</a:t>
            </a:r>
          </a:p>
          <a:p>
            <a:r>
              <a:rPr lang="en-US" dirty="0" smtClean="0"/>
              <a:t>Allows for larger leaning rates</a:t>
            </a:r>
          </a:p>
          <a:p>
            <a:r>
              <a:rPr lang="en-US" dirty="0" smtClean="0"/>
              <a:t>Mini-batches lead to fast training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088" y="1905000"/>
            <a:ext cx="4695825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minimization with iterations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238999" cy="23622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Loss Optimization</a:t>
            </a:r>
          </a:p>
          <a:p>
            <a:r>
              <a:rPr lang="en-US" sz="4400" dirty="0" smtClean="0"/>
              <a:t>Batch Optimization</a:t>
            </a:r>
          </a:p>
          <a:p>
            <a:r>
              <a:rPr lang="en-US" sz="4400" dirty="0" smtClean="0">
                <a:solidFill>
                  <a:srgbClr val="C00000"/>
                </a:solidFill>
              </a:rPr>
              <a:t>Over-fitting</a:t>
            </a:r>
          </a:p>
          <a:p>
            <a:endParaRPr lang="en-US" sz="44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Neural Networks in Practice</a:t>
            </a:r>
            <a:endParaRPr lang="en-US" sz="5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E85441-B57F-4BA8-BA5F-3A20902E18ED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Over-fitting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It is also known as problem of generalization</a:t>
            </a:r>
            <a:endParaRPr lang="en-US" dirty="0"/>
          </a:p>
        </p:txBody>
      </p:sp>
      <p:pic>
        <p:nvPicPr>
          <p:cNvPr id="1026" name="Picture 2" descr="Introduction to Machine Learning with Naive Bayes | Tom Robertsha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47257"/>
            <a:ext cx="7228022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81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of Over-fitting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895600"/>
            <a:ext cx="8610600" cy="317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Over-fitting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2050" name="Picture 2" descr="Rec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28800"/>
            <a:ext cx="5918794" cy="470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1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</a:p>
          <a:p>
            <a:pPr lvl="1"/>
            <a:r>
              <a:rPr lang="en-US" dirty="0" smtClean="0"/>
              <a:t>Technique that constrains our optimization problem to discourage (</a:t>
            </a:r>
            <a:r>
              <a:rPr lang="en-US" dirty="0" smtClean="0">
                <a:solidFill>
                  <a:srgbClr val="C00000"/>
                </a:solidFill>
              </a:rPr>
              <a:t>not to have</a:t>
            </a:r>
            <a:r>
              <a:rPr lang="en-US" dirty="0" smtClean="0"/>
              <a:t>) complex models</a:t>
            </a:r>
          </a:p>
          <a:p>
            <a:r>
              <a:rPr lang="en-US" dirty="0" smtClean="0"/>
              <a:t>Why do we need it?</a:t>
            </a:r>
          </a:p>
          <a:p>
            <a:pPr lvl="1"/>
            <a:r>
              <a:rPr lang="en-US" dirty="0" smtClean="0"/>
              <a:t>Improve generalization of our model on unseen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1: Dropout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During training, randomly set some activation to 0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86000"/>
            <a:ext cx="8258175" cy="372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79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489840" y="2103120"/>
              <a:ext cx="396720" cy="327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0480" y="2093760"/>
                <a:ext cx="415440" cy="34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activation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209800"/>
            <a:ext cx="8017104" cy="341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1: Dropout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During training, randomly set some activation to 0</a:t>
            </a:r>
          </a:p>
          <a:p>
            <a:r>
              <a:rPr lang="en-US" dirty="0" smtClean="0"/>
              <a:t>Typically ‘drop’ 50% of activations in layer</a:t>
            </a:r>
          </a:p>
          <a:p>
            <a:r>
              <a:rPr lang="en-US" dirty="0" smtClean="0"/>
              <a:t>Forces network to not rely on any one node</a:t>
            </a:r>
          </a:p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3276600"/>
            <a:ext cx="6553200" cy="2846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6172200"/>
            <a:ext cx="47148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1: Dropout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During training, randomly set some activation to 0</a:t>
            </a:r>
          </a:p>
          <a:p>
            <a:r>
              <a:rPr lang="en-US" dirty="0" smtClean="0"/>
              <a:t>Typically ‘drop’ 50% of activations in layer</a:t>
            </a:r>
          </a:p>
          <a:p>
            <a:r>
              <a:rPr lang="en-US" dirty="0" smtClean="0"/>
              <a:t>Forces network to not rely on any one node</a:t>
            </a:r>
          </a:p>
          <a:p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6172200"/>
            <a:ext cx="47148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3200400"/>
            <a:ext cx="6973511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1: Dropout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3075" name="Picture 3" descr="D:\Deep Learning Aug- Nov 2021\dropou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952625"/>
            <a:ext cx="52387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72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2 : 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Stop training before we have a chance to </a:t>
            </a:r>
            <a:r>
              <a:rPr lang="en-US" dirty="0" err="1" smtClean="0"/>
              <a:t>overfit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514600"/>
            <a:ext cx="6915150" cy="365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2 : 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Stop training before we have a chance to </a:t>
            </a:r>
            <a:r>
              <a:rPr lang="en-US" dirty="0" err="1" smtClean="0"/>
              <a:t>overfit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5480" y="2871788"/>
            <a:ext cx="7097920" cy="299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2 : 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Stop training before we have a chance to </a:t>
            </a:r>
            <a:r>
              <a:rPr lang="en-US" dirty="0" err="1" smtClean="0"/>
              <a:t>overfit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2775" y="2438400"/>
            <a:ext cx="8153400" cy="344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2 : 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Stop training before we have a chance to </a:t>
            </a:r>
            <a:r>
              <a:rPr lang="en-US" dirty="0" err="1" smtClean="0"/>
              <a:t>overfit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981294"/>
            <a:ext cx="7086600" cy="3004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2 : 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Stop training before we have a chance to </a:t>
            </a:r>
            <a:r>
              <a:rPr lang="en-US" dirty="0" err="1" smtClean="0"/>
              <a:t>overfit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2707" y="2743200"/>
            <a:ext cx="836269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2 : 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Stop training before we have a chance to </a:t>
            </a:r>
            <a:r>
              <a:rPr lang="en-US" dirty="0" err="1" smtClean="0"/>
              <a:t>overfit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667000"/>
            <a:ext cx="7467600" cy="3217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2 : Early Stopping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829113"/>
            <a:ext cx="7362825" cy="30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Activation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 is the purpose of activation function?</a:t>
            </a:r>
          </a:p>
          <a:p>
            <a:r>
              <a:rPr lang="en-US" dirty="0" smtClean="0"/>
              <a:t>The purpose of activation functions </a:t>
            </a:r>
            <a:r>
              <a:rPr lang="en-US" b="1" dirty="0" smtClean="0">
                <a:solidFill>
                  <a:srgbClr val="C00000"/>
                </a:solidFill>
              </a:rPr>
              <a:t>is to introduce non-linearity</a:t>
            </a:r>
            <a:r>
              <a:rPr lang="en-US" dirty="0" smtClean="0"/>
              <a:t> into the network</a:t>
            </a:r>
          </a:p>
          <a:p>
            <a:r>
              <a:rPr lang="en-US" dirty="0" smtClean="0"/>
              <a:t>What if we wanted to build a neural network to distinguish green against red points?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4087586"/>
            <a:ext cx="3657600" cy="2770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2082417"/>
            <a:ext cx="9144000" cy="3878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 smtClean="0"/>
              <a:t>Thank you</a:t>
            </a:r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  <a:p>
            <a:pPr algn="ctr"/>
            <a:endParaRPr lang="en-US" sz="4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E85441-B57F-4BA8-BA5F-3A20902E18ED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Extra Slides</a:t>
            </a:r>
            <a:endParaRPr lang="en-US" dirty="0"/>
          </a:p>
        </p:txBody>
      </p:sp>
      <p:sp>
        <p:nvSpPr>
          <p:cNvPr id="52226" name="AutoShape 2" descr="Image result for probabilbilty of succesful search and unsuccessful sear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28" name="AutoShape 4" descr="Image result for probabilbilty of succesful search and unsuccessful sear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743200"/>
            <a:ext cx="7239000" cy="1957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9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Loss Functions</a:t>
            </a:r>
          </a:p>
          <a:p>
            <a:r>
              <a:rPr lang="en-US" dirty="0" smtClean="0">
                <a:hlinkClick r:id="rId2"/>
              </a:rPr>
              <a:t>https://deeplearningdemystified.com/article/fdl-3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https://gombru.github.io/2018/05/23/cross_entropy_loss/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194" name="AutoShape 2" descr="Image result for cross entropy lo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6" name="AutoShape 4" descr="Image result for cross entropy lo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87E85441-B57F-4BA8-BA5F-3A20902E18ED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0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4668</TotalTime>
  <Words>1237</Words>
  <Application>Microsoft Office PowerPoint</Application>
  <PresentationFormat>On-screen Show (4:3)</PresentationFormat>
  <Paragraphs>320</Paragraphs>
  <Slides>93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4" baseType="lpstr">
      <vt:lpstr>Median</vt:lpstr>
      <vt:lpstr>Deep Feed Forward Neural Networks-  A complete review</vt:lpstr>
      <vt:lpstr>Outline</vt:lpstr>
      <vt:lpstr>Linear Classifier-The Perceptron</vt:lpstr>
      <vt:lpstr>The Perceptron: Forward Propagation</vt:lpstr>
      <vt:lpstr>The Perceptron: Forward Propagation</vt:lpstr>
      <vt:lpstr>The Perceptron: Forward Propagation</vt:lpstr>
      <vt:lpstr>The Perceptron: Forward Propagation</vt:lpstr>
      <vt:lpstr>Common activation function</vt:lpstr>
      <vt:lpstr>Importance of Activation Functions</vt:lpstr>
      <vt:lpstr>Importance of activation functions</vt:lpstr>
      <vt:lpstr>Importance of activation functions</vt:lpstr>
      <vt:lpstr>The perceptron: Example</vt:lpstr>
      <vt:lpstr>The perceptron: Example</vt:lpstr>
      <vt:lpstr>The perceptron: Example</vt:lpstr>
      <vt:lpstr>The perceptron: Example</vt:lpstr>
      <vt:lpstr>Neural Networks</vt:lpstr>
      <vt:lpstr>The perceptron : Simplified</vt:lpstr>
      <vt:lpstr>The perceptron : Simplified</vt:lpstr>
      <vt:lpstr>Neural Network: Single Layer Multiple Output or Multi output Perceptron</vt:lpstr>
      <vt:lpstr>Dense layer from scratch in TensorFlow</vt:lpstr>
      <vt:lpstr>Neural Network: Single Layer Multiple Output or Multi output Perceptron</vt:lpstr>
      <vt:lpstr>Neural Network: Multiple Layer Multiple Output</vt:lpstr>
      <vt:lpstr>Multiple Layer Neural Network</vt:lpstr>
      <vt:lpstr>Multi Output Perceptron (Multiple Layer Perceptorn)</vt:lpstr>
      <vt:lpstr>Deep Neural Networks</vt:lpstr>
      <vt:lpstr>Deep Neural Networks</vt:lpstr>
      <vt:lpstr>Summary</vt:lpstr>
      <vt:lpstr>Neural Networks</vt:lpstr>
      <vt:lpstr>Example Problem</vt:lpstr>
      <vt:lpstr>Example Problem</vt:lpstr>
      <vt:lpstr>Example Problem</vt:lpstr>
      <vt:lpstr>Example Problem</vt:lpstr>
      <vt:lpstr>Example Problem</vt:lpstr>
      <vt:lpstr>Quantifying loss</vt:lpstr>
      <vt:lpstr>Empirical Loss</vt:lpstr>
      <vt:lpstr>i) Binary cross entropy loss</vt:lpstr>
      <vt:lpstr>ii) Mean Squared Error Loss</vt:lpstr>
      <vt:lpstr>Neural Networks</vt:lpstr>
      <vt:lpstr>Training Neural Network</vt:lpstr>
      <vt:lpstr>Loss optimization</vt:lpstr>
      <vt:lpstr>Loss optimization</vt:lpstr>
      <vt:lpstr>Loss optimization</vt:lpstr>
      <vt:lpstr>Loss optimization</vt:lpstr>
      <vt:lpstr>Loss optimization</vt:lpstr>
      <vt:lpstr>Loss Optimization</vt:lpstr>
      <vt:lpstr>Gradient Descent</vt:lpstr>
      <vt:lpstr>Gradient Descent</vt:lpstr>
      <vt:lpstr>Gradient Descent</vt:lpstr>
      <vt:lpstr>Loss optimization for linear regression</vt:lpstr>
      <vt:lpstr>Gradient Descent Algorithm</vt:lpstr>
      <vt:lpstr>Gradient Descent</vt:lpstr>
      <vt:lpstr>Computing Gradients (Step 3): Back propagation</vt:lpstr>
      <vt:lpstr>Computing Gradients: Back propagation</vt:lpstr>
      <vt:lpstr>Computing Gradients: Back propagation</vt:lpstr>
      <vt:lpstr>Computing Gradients: Back propagation</vt:lpstr>
      <vt:lpstr>Computing Gradients: Back propagation</vt:lpstr>
      <vt:lpstr>Computing Gradients: Back propagation</vt:lpstr>
      <vt:lpstr>Neural Networks in Practice</vt:lpstr>
      <vt:lpstr>Training Neural Networks is Difficult</vt:lpstr>
      <vt:lpstr>Loss Optimization</vt:lpstr>
      <vt:lpstr>Loss Optimization</vt:lpstr>
      <vt:lpstr>Loss optimization</vt:lpstr>
      <vt:lpstr>Loss optimization</vt:lpstr>
      <vt:lpstr>Loss optimization</vt:lpstr>
      <vt:lpstr>Adaptive Learning Rates</vt:lpstr>
      <vt:lpstr>Gradient Descent Algorithms</vt:lpstr>
      <vt:lpstr>Neural Networks in Practice</vt:lpstr>
      <vt:lpstr>Gradient Descent</vt:lpstr>
      <vt:lpstr>Gradient Descent</vt:lpstr>
      <vt:lpstr>Stochastic Gradient Descent</vt:lpstr>
      <vt:lpstr>PowerPoint Presentation</vt:lpstr>
      <vt:lpstr>Mini-batches while training</vt:lpstr>
      <vt:lpstr>Error minimization with iterations</vt:lpstr>
      <vt:lpstr>Neural Networks in Practice</vt:lpstr>
      <vt:lpstr>The problem of Over-fitting</vt:lpstr>
      <vt:lpstr>The problem of Over-fitting</vt:lpstr>
      <vt:lpstr>The problem of Over-fitting</vt:lpstr>
      <vt:lpstr>Regularization</vt:lpstr>
      <vt:lpstr>Regularization 1: Dropout</vt:lpstr>
      <vt:lpstr>Regularization 1: Dropout</vt:lpstr>
      <vt:lpstr>Regularization 1: Dropout</vt:lpstr>
      <vt:lpstr>Regularization 1: Dropout</vt:lpstr>
      <vt:lpstr>Regularization 2 : Early Stopping</vt:lpstr>
      <vt:lpstr>Regularization 2 : Early Stopping</vt:lpstr>
      <vt:lpstr>Regularization 2 : Early Stopping</vt:lpstr>
      <vt:lpstr>Regularization 2 : Early Stopping</vt:lpstr>
      <vt:lpstr>Regularization 2 : Early Stopping</vt:lpstr>
      <vt:lpstr>Regularization 2 : Early Stopping</vt:lpstr>
      <vt:lpstr>Regularization 2 : Early Stopping</vt:lpstr>
      <vt:lpstr>Summary</vt:lpstr>
      <vt:lpstr>PowerPoint Presentation</vt:lpstr>
      <vt:lpstr>Extra Slides</vt:lpstr>
      <vt:lpstr>Sources: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Classifier</dc:title>
  <dc:creator>Dr Umarani</dc:creator>
  <cp:lastModifiedBy>HP</cp:lastModifiedBy>
  <cp:revision>386</cp:revision>
  <dcterms:created xsi:type="dcterms:W3CDTF">2021-02-07T04:04:52Z</dcterms:created>
  <dcterms:modified xsi:type="dcterms:W3CDTF">2024-02-07T04:49:21Z</dcterms:modified>
</cp:coreProperties>
</file>